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Coming Soon"/>
      <p:regular r:id="rId37"/>
    </p:embeddedFont>
    <p:embeddedFont>
      <p:font typeface="Source Sans Pr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urceSansPro-italic.fntdata"/><Relationship Id="rId20" Type="http://schemas.openxmlformats.org/officeDocument/2006/relationships/slide" Target="slides/slide16.xml"/><Relationship Id="rId41" Type="http://schemas.openxmlformats.org/officeDocument/2006/relationships/font" Target="fonts/SourceSansPro-bold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Raleway-regular.fntdata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Raleway-italic.fntdata"/><Relationship Id="rId12" Type="http://schemas.openxmlformats.org/officeDocument/2006/relationships/slide" Target="slides/slide8.xml"/><Relationship Id="rId34" Type="http://schemas.openxmlformats.org/officeDocument/2006/relationships/font" Target="fonts/Raleway-bold.fntdata"/><Relationship Id="rId15" Type="http://schemas.openxmlformats.org/officeDocument/2006/relationships/slide" Target="slides/slide11.xml"/><Relationship Id="rId37" Type="http://schemas.openxmlformats.org/officeDocument/2006/relationships/font" Target="fonts/ComingSoon-regular.fntdata"/><Relationship Id="rId14" Type="http://schemas.openxmlformats.org/officeDocument/2006/relationships/slide" Target="slides/slide10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3.xml"/><Relationship Id="rId39" Type="http://schemas.openxmlformats.org/officeDocument/2006/relationships/font" Target="fonts/SourceSansPro-bold.fntdata"/><Relationship Id="rId16" Type="http://schemas.openxmlformats.org/officeDocument/2006/relationships/slide" Target="slides/slide12.xml"/><Relationship Id="rId38" Type="http://schemas.openxmlformats.org/officeDocument/2006/relationships/font" Target="fonts/SourceSansPro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Shape 3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Shape 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Shape 3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" name="Shape 49"/>
          <p:cNvSpPr txBox="1"/>
          <p:nvPr>
            <p:ph type="title"/>
          </p:nvPr>
        </p:nvSpPr>
        <p:spPr>
          <a:xfrm>
            <a:off x="311700" y="743000"/>
            <a:ext cx="8520600" cy="2006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2845181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9" name="Shape 3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" name="Shape 40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1" name="Shape 41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2" name="Shape 4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Source Sans Pro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3.png"/><Relationship Id="rId4" Type="http://schemas.openxmlformats.org/officeDocument/2006/relationships/hyperlink" Target="http://www.gameplayer.com.au/gametube-mario-64-tas-speed-runs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6.png"/><Relationship Id="rId4" Type="http://schemas.openxmlformats.org/officeDocument/2006/relationships/image" Target="../media/image13.png"/><Relationship Id="rId9" Type="http://schemas.openxmlformats.org/officeDocument/2006/relationships/hyperlink" Target="http://slideplayer.com/slide/6216504/" TargetMode="External"/><Relationship Id="rId5" Type="http://schemas.openxmlformats.org/officeDocument/2006/relationships/image" Target="../media/image11.png"/><Relationship Id="rId6" Type="http://schemas.openxmlformats.org/officeDocument/2006/relationships/image" Target="../media/image07.png"/><Relationship Id="rId7" Type="http://schemas.openxmlformats.org/officeDocument/2006/relationships/image" Target="../media/image08.png"/><Relationship Id="rId8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6.png"/><Relationship Id="rId4" Type="http://schemas.openxmlformats.org/officeDocument/2006/relationships/image" Target="../media/image12.png"/><Relationship Id="rId9" Type="http://schemas.openxmlformats.org/officeDocument/2006/relationships/image" Target="../media/image20.png"/><Relationship Id="rId5" Type="http://schemas.openxmlformats.org/officeDocument/2006/relationships/hyperlink" Target="http://slideplayer.com/slide/6216504/" TargetMode="External"/><Relationship Id="rId6" Type="http://schemas.openxmlformats.org/officeDocument/2006/relationships/image" Target="../media/image16.png"/><Relationship Id="rId7" Type="http://schemas.openxmlformats.org/officeDocument/2006/relationships/image" Target="../media/image18.png"/><Relationship Id="rId8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hyperlink" Target="https://msdn.microsoft.com/en-us/library/windows/desktop/ms536393(v=vs.85).aspx" TargetMode="External"/><Relationship Id="rId5" Type="http://schemas.openxmlformats.org/officeDocument/2006/relationships/image" Target="../media/image01.png"/><Relationship Id="rId6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hyperlink" Target="https://msdn.microsoft.com/en-us/library/windows/desktop/ms536393(v=vs.85).aspx" TargetMode="External"/><Relationship Id="rId5" Type="http://schemas.openxmlformats.org/officeDocument/2006/relationships/image" Target="../media/image01.png"/><Relationship Id="rId6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Relationship Id="rId4" Type="http://schemas.openxmlformats.org/officeDocument/2006/relationships/hyperlink" Target="https://en.wikipedia.org/wiki/Raster_graphics" TargetMode="External"/><Relationship Id="rId5" Type="http://schemas.openxmlformats.org/officeDocument/2006/relationships/image" Target="../media/image09.png"/><Relationship Id="rId6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png"/><Relationship Id="rId4" Type="http://schemas.openxmlformats.org/officeDocument/2006/relationships/image" Target="../media/image01.png"/><Relationship Id="rId5" Type="http://schemas.openxmlformats.org/officeDocument/2006/relationships/image" Target="../media/image0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Relationship Id="rId4" Type="http://schemas.openxmlformats.org/officeDocument/2006/relationships/hyperlink" Target="https://en.wikipedia.org/wiki/Raster_graphics" TargetMode="External"/><Relationship Id="rId5" Type="http://schemas.openxmlformats.org/officeDocument/2006/relationships/image" Target="../media/image09.png"/><Relationship Id="rId6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Relationship Id="rId4" Type="http://schemas.openxmlformats.org/officeDocument/2006/relationships/hyperlink" Target="https://en.wikipedia.org/wiki/Raster_graphics" TargetMode="External"/><Relationship Id="rId5" Type="http://schemas.openxmlformats.org/officeDocument/2006/relationships/image" Target="../media/image25.png"/><Relationship Id="rId6" Type="http://schemas.openxmlformats.org/officeDocument/2006/relationships/image" Target="../media/image0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Relationship Id="rId4" Type="http://schemas.openxmlformats.org/officeDocument/2006/relationships/image" Target="../media/image28.png"/><Relationship Id="rId5" Type="http://schemas.openxmlformats.org/officeDocument/2006/relationships/hyperlink" Target="https://en.wikipedia.org/wiki/Scalable_Vector_Graphics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Relationship Id="rId4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Relationship Id="rId4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Relationship Id="rId4" Type="http://schemas.openxmlformats.org/officeDocument/2006/relationships/image" Target="../media/image3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doc.qt.io/qt-5/topics-graphics.html" TargetMode="External"/><Relationship Id="rId4" Type="http://schemas.openxmlformats.org/officeDocument/2006/relationships/image" Target="../media/image32.png"/><Relationship Id="rId5" Type="http://schemas.openxmlformats.org/officeDocument/2006/relationships/image" Target="../media/image35.png"/><Relationship Id="rId6" Type="http://schemas.openxmlformats.org/officeDocument/2006/relationships/hyperlink" Target="http://qmlbook.github.io/en/ch15/index.html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opengl.org/wiki/Pixel_Buffer_Object" TargetMode="External"/><Relationship Id="rId4" Type="http://schemas.openxmlformats.org/officeDocument/2006/relationships/hyperlink" Target="https://www.opengl.org/wiki/Framebuffer_Objec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9.png"/><Relationship Id="rId4" Type="http://schemas.openxmlformats.org/officeDocument/2006/relationships/image" Target="../media/image00.png"/><Relationship Id="rId5" Type="http://schemas.openxmlformats.org/officeDocument/2006/relationships/image" Target="../media/image0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1.png"/><Relationship Id="rId4" Type="http://schemas.openxmlformats.org/officeDocument/2006/relationships/image" Target="../media/image02.png"/><Relationship Id="rId5" Type="http://schemas.openxmlformats.org/officeDocument/2006/relationships/image" Target="../media/image04.png"/><Relationship Id="rId6" Type="http://schemas.openxmlformats.org/officeDocument/2006/relationships/image" Target="../media/image0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Introduction to Framebuffers &amp; Pixel Buffers</a:t>
            </a:r>
          </a:p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 speed run through containers</a:t>
            </a:r>
          </a:p>
        </p:txBody>
      </p:sp>
      <p:pic>
        <p:nvPicPr>
          <p:cNvPr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0474" y="2010700"/>
            <a:ext cx="4144600" cy="25830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Shape 61"/>
          <p:cNvSpPr txBox="1"/>
          <p:nvPr/>
        </p:nvSpPr>
        <p:spPr>
          <a:xfrm>
            <a:off x="3608125" y="4593775"/>
            <a:ext cx="57216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http://www.gameplayer.com.au/gametube-mario-64-tas-speed-runs/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Color Depth</a:t>
            </a:r>
          </a:p>
        </p:txBody>
      </p:sp>
      <p:pic>
        <p:nvPicPr>
          <p:cNvPr id="197" name="Shape 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524" y="1115650"/>
            <a:ext cx="3646624" cy="382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6450" y="194850"/>
            <a:ext cx="1466775" cy="977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9" name="Shape 199"/>
          <p:cNvCxnSpPr>
            <a:endCxn id="198" idx="1"/>
          </p:cNvCxnSpPr>
          <p:nvPr/>
        </p:nvCxnSpPr>
        <p:spPr>
          <a:xfrm flipH="1" rot="10800000">
            <a:off x="3991450" y="683775"/>
            <a:ext cx="555000" cy="1093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200" name="Shape 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1749" y="482675"/>
            <a:ext cx="2658326" cy="1495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1" name="Shape 201"/>
          <p:cNvCxnSpPr>
            <a:endCxn id="200" idx="1"/>
          </p:cNvCxnSpPr>
          <p:nvPr/>
        </p:nvCxnSpPr>
        <p:spPr>
          <a:xfrm flipH="1" rot="10800000">
            <a:off x="3991449" y="1230325"/>
            <a:ext cx="2220300" cy="1007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202" name="Shape 202"/>
          <p:cNvPicPr preferRelativeResize="0"/>
          <p:nvPr/>
        </p:nvPicPr>
        <p:blipFill rotWithShape="1">
          <a:blip r:embed="rId6">
            <a:alphaModFix/>
          </a:blip>
          <a:srcRect b="0" l="0" r="0" t="5033"/>
          <a:stretch/>
        </p:blipFill>
        <p:spPr>
          <a:xfrm>
            <a:off x="4334700" y="2062147"/>
            <a:ext cx="1890275" cy="1121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3" name="Shape 203"/>
          <p:cNvCxnSpPr>
            <a:endCxn id="202" idx="1"/>
          </p:cNvCxnSpPr>
          <p:nvPr/>
        </p:nvCxnSpPr>
        <p:spPr>
          <a:xfrm flipH="1" rot="10800000">
            <a:off x="3969300" y="2623135"/>
            <a:ext cx="365400" cy="20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204" name="Shape 20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37349" y="2392824"/>
            <a:ext cx="1766174" cy="13246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5" name="Shape 205"/>
          <p:cNvCxnSpPr/>
          <p:nvPr/>
        </p:nvCxnSpPr>
        <p:spPr>
          <a:xfrm>
            <a:off x="3985475" y="3229625"/>
            <a:ext cx="2781300" cy="259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206" name="Shape 20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12725" y="3599350"/>
            <a:ext cx="1983374" cy="123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7" name="Shape 207"/>
          <p:cNvCxnSpPr>
            <a:endCxn id="206" idx="1"/>
          </p:cNvCxnSpPr>
          <p:nvPr/>
        </p:nvCxnSpPr>
        <p:spPr>
          <a:xfrm>
            <a:off x="3979425" y="3672550"/>
            <a:ext cx="633300" cy="546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08" name="Shape 208"/>
          <p:cNvSpPr txBox="1"/>
          <p:nvPr/>
        </p:nvSpPr>
        <p:spPr>
          <a:xfrm>
            <a:off x="1074750" y="4753175"/>
            <a:ext cx="41052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 u="sng">
                <a:solidFill>
                  <a:schemeClr val="hlink"/>
                </a:solidFill>
                <a:hlinkClick r:id="rId9"/>
              </a:rPr>
              <a:t>http://slideplayer.com/slide/6216504/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223125" y="26787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Optimized for Display</a:t>
            </a:r>
          </a:p>
        </p:txBody>
      </p:sp>
      <p:pic>
        <p:nvPicPr>
          <p:cNvPr id="214" name="Shape 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524" y="1115650"/>
            <a:ext cx="3646624" cy="3827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5" name="Shape 215"/>
          <p:cNvCxnSpPr>
            <a:endCxn id="216" idx="1"/>
          </p:cNvCxnSpPr>
          <p:nvPr/>
        </p:nvCxnSpPr>
        <p:spPr>
          <a:xfrm flipH="1" rot="10800000">
            <a:off x="3991450" y="683775"/>
            <a:ext cx="555000" cy="1093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17" name="Shape 217"/>
          <p:cNvCxnSpPr>
            <a:endCxn id="218" idx="1"/>
          </p:cNvCxnSpPr>
          <p:nvPr/>
        </p:nvCxnSpPr>
        <p:spPr>
          <a:xfrm flipH="1" rot="10800000">
            <a:off x="3997354" y="924350"/>
            <a:ext cx="2323500" cy="131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19" name="Shape 219"/>
          <p:cNvCxnSpPr/>
          <p:nvPr/>
        </p:nvCxnSpPr>
        <p:spPr>
          <a:xfrm flipH="1" rot="10800000">
            <a:off x="3991375" y="2623050"/>
            <a:ext cx="621300" cy="98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20" name="Shape 220"/>
          <p:cNvCxnSpPr/>
          <p:nvPr/>
        </p:nvCxnSpPr>
        <p:spPr>
          <a:xfrm>
            <a:off x="3985475" y="3229625"/>
            <a:ext cx="2793300" cy="242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221" name="Shape 221"/>
          <p:cNvPicPr preferRelativeResize="0"/>
          <p:nvPr/>
        </p:nvPicPr>
        <p:blipFill rotWithShape="1">
          <a:blip r:embed="rId4">
            <a:alphaModFix/>
          </a:blip>
          <a:srcRect b="27766" l="6496" r="15047" t="12353"/>
          <a:stretch/>
        </p:blipFill>
        <p:spPr>
          <a:xfrm>
            <a:off x="4546449" y="222600"/>
            <a:ext cx="1299149" cy="784799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Shape 222"/>
          <p:cNvSpPr txBox="1"/>
          <p:nvPr/>
        </p:nvSpPr>
        <p:spPr>
          <a:xfrm>
            <a:off x="1074750" y="4753175"/>
            <a:ext cx="41052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 u="sng">
                <a:solidFill>
                  <a:schemeClr val="hlink"/>
                </a:solidFill>
                <a:hlinkClick r:id="rId5"/>
              </a:rPr>
              <a:t>http://slideplayer.com/slide/6216504/</a:t>
            </a:r>
            <a:r>
              <a:rPr lang="en"/>
              <a:t> </a:t>
            </a:r>
          </a:p>
        </p:txBody>
      </p:sp>
      <p:pic>
        <p:nvPicPr>
          <p:cNvPr id="223" name="Shape 223"/>
          <p:cNvPicPr preferRelativeResize="0"/>
          <p:nvPr/>
        </p:nvPicPr>
        <p:blipFill rotWithShape="1">
          <a:blip r:embed="rId6">
            <a:alphaModFix/>
          </a:blip>
          <a:srcRect b="0" l="0" r="15333" t="-12397"/>
          <a:stretch/>
        </p:blipFill>
        <p:spPr>
          <a:xfrm>
            <a:off x="4612713" y="1776962"/>
            <a:ext cx="1750074" cy="143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Shape 2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20854" y="304550"/>
            <a:ext cx="1654620" cy="123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Shape 2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90674" y="2133225"/>
            <a:ext cx="2090200" cy="156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Shape 225"/>
          <p:cNvPicPr preferRelativeResize="0"/>
          <p:nvPr/>
        </p:nvPicPr>
        <p:blipFill rotWithShape="1">
          <a:blip r:embed="rId9">
            <a:alphaModFix/>
          </a:blip>
          <a:srcRect b="27446" l="13933" r="12812" t="26032"/>
          <a:stretch/>
        </p:blipFill>
        <p:spPr>
          <a:xfrm>
            <a:off x="4475574" y="3672524"/>
            <a:ext cx="2264125" cy="1437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" name="Shape 226"/>
          <p:cNvCxnSpPr>
            <a:endCxn id="225" idx="1"/>
          </p:cNvCxnSpPr>
          <p:nvPr/>
        </p:nvCxnSpPr>
        <p:spPr>
          <a:xfrm>
            <a:off x="3999774" y="3684974"/>
            <a:ext cx="475800" cy="70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Hardware limitations</a:t>
            </a:r>
          </a:p>
        </p:txBody>
      </p:sp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5199" y="1109575"/>
            <a:ext cx="5127252" cy="3312999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/>
        </p:nvSpPr>
        <p:spPr>
          <a:xfrm>
            <a:off x="2296550" y="4204000"/>
            <a:ext cx="4499700" cy="3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What if your hardware only allows 16-bit grafx?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32-bit RGBA</a:t>
            </a:r>
          </a:p>
        </p:txBody>
      </p:sp>
      <p:sp>
        <p:nvSpPr>
          <p:cNvPr id="239" name="Shape 239"/>
          <p:cNvSpPr txBox="1"/>
          <p:nvPr/>
        </p:nvSpPr>
        <p:spPr>
          <a:xfrm>
            <a:off x="2078075" y="4499525"/>
            <a:ext cx="5710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The more colors (depth) the better image?</a:t>
            </a:r>
          </a:p>
        </p:txBody>
      </p:sp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4025" y="1028299"/>
            <a:ext cx="4506200" cy="351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32-bit RGBA (Wasted)</a:t>
            </a:r>
          </a:p>
        </p:txBody>
      </p:sp>
      <p:sp>
        <p:nvSpPr>
          <p:cNvPr id="246" name="Shape 246"/>
          <p:cNvSpPr txBox="1"/>
          <p:nvPr/>
        </p:nvSpPr>
        <p:spPr>
          <a:xfrm>
            <a:off x="1528850" y="4450000"/>
            <a:ext cx="5710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More colors (depth) </a:t>
            </a:r>
            <a:r>
              <a:rPr b="1" lang="en" sz="1800"/>
              <a:t>do not</a:t>
            </a:r>
            <a:r>
              <a:rPr lang="en" sz="1800"/>
              <a:t> guarantee better content!</a:t>
            </a:r>
          </a:p>
        </p:txBody>
      </p:sp>
      <p:pic>
        <p:nvPicPr>
          <p:cNvPr id="247" name="Shape 247"/>
          <p:cNvPicPr preferRelativeResize="0"/>
          <p:nvPr/>
        </p:nvPicPr>
        <p:blipFill rotWithShape="1">
          <a:blip r:embed="rId3">
            <a:alphaModFix/>
          </a:blip>
          <a:srcRect b="28830" l="0" r="0" t="0"/>
          <a:stretch/>
        </p:blipFill>
        <p:spPr>
          <a:xfrm>
            <a:off x="2373299" y="1097949"/>
            <a:ext cx="3559425" cy="3298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274125" y="173900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Real World Examples (BMPs)</a:t>
            </a:r>
          </a:p>
        </p:txBody>
      </p:sp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25" y="1366575"/>
            <a:ext cx="3965074" cy="3159049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Shape 254"/>
          <p:cNvSpPr txBox="1"/>
          <p:nvPr/>
        </p:nvSpPr>
        <p:spPr>
          <a:xfrm>
            <a:off x="3839775" y="1012975"/>
            <a:ext cx="56448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color table allows sharing color palette information only once. Then the main data stores a reference to the (lookup) table.</a:t>
            </a:r>
          </a:p>
        </p:txBody>
      </p:sp>
      <p:cxnSp>
        <p:nvCxnSpPr>
          <p:cNvPr id="255" name="Shape 255"/>
          <p:cNvCxnSpPr/>
          <p:nvPr/>
        </p:nvCxnSpPr>
        <p:spPr>
          <a:xfrm rot="-5400000">
            <a:off x="2646725" y="1408537"/>
            <a:ext cx="312900" cy="236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6" name="Shape 256"/>
          <p:cNvCxnSpPr/>
          <p:nvPr/>
        </p:nvCxnSpPr>
        <p:spPr>
          <a:xfrm flipH="1" rot="5400000">
            <a:off x="3184075" y="1402512"/>
            <a:ext cx="265800" cy="224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7" name="Shape 257"/>
          <p:cNvSpPr txBox="1"/>
          <p:nvPr/>
        </p:nvSpPr>
        <p:spPr>
          <a:xfrm>
            <a:off x="2685125" y="1086762"/>
            <a:ext cx="998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24 Bits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76775" y="4634700"/>
            <a:ext cx="45228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 u="sng">
                <a:solidFill>
                  <a:schemeClr val="hlink"/>
                </a:solidFill>
                <a:hlinkClick r:id="rId4"/>
              </a:rPr>
              <a:t>https://msdn.microsoft.com/en-us/library/windows/desktop/ms536393(v=vs.85).aspx</a:t>
            </a:r>
            <a:r>
              <a:rPr lang="en" sz="800"/>
              <a:t> </a:t>
            </a:r>
          </a:p>
        </p:txBody>
      </p:sp>
      <p:sp>
        <p:nvSpPr>
          <p:cNvPr id="259" name="Shape 259"/>
          <p:cNvSpPr/>
          <p:nvPr/>
        </p:nvSpPr>
        <p:spPr>
          <a:xfrm>
            <a:off x="243700" y="1477900"/>
            <a:ext cx="198600" cy="203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60" name="Shape 260"/>
          <p:cNvCxnSpPr>
            <a:stCxn id="259" idx="7"/>
          </p:cNvCxnSpPr>
          <p:nvPr/>
        </p:nvCxnSpPr>
        <p:spPr>
          <a:xfrm flipH="1" rot="10800000">
            <a:off x="413215" y="1239743"/>
            <a:ext cx="432000" cy="267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1" name="Shape 261"/>
          <p:cNvSpPr txBox="1"/>
          <p:nvPr/>
        </p:nvSpPr>
        <p:spPr>
          <a:xfrm>
            <a:off x="788900" y="1012962"/>
            <a:ext cx="998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4 Bits</a:t>
            </a:r>
          </a:p>
        </p:txBody>
      </p:sp>
      <p:pic>
        <p:nvPicPr>
          <p:cNvPr id="262" name="Shape 2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69050" y="119725"/>
            <a:ext cx="825675" cy="825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Shape 263"/>
          <p:cNvSpPr txBox="1"/>
          <p:nvPr/>
        </p:nvSpPr>
        <p:spPr>
          <a:xfrm>
            <a:off x="2777550" y="1763950"/>
            <a:ext cx="1107600" cy="55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264" name="Shape 264"/>
          <p:cNvCxnSpPr>
            <a:stCxn id="263" idx="3"/>
          </p:cNvCxnSpPr>
          <p:nvPr/>
        </p:nvCxnSpPr>
        <p:spPr>
          <a:xfrm>
            <a:off x="3885150" y="2039350"/>
            <a:ext cx="913500" cy="296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265" name="Shape 265"/>
          <p:cNvPicPr preferRelativeResize="0"/>
          <p:nvPr/>
        </p:nvPicPr>
        <p:blipFill rotWithShape="1">
          <a:blip r:embed="rId6">
            <a:alphaModFix/>
          </a:blip>
          <a:srcRect b="72966" l="0" r="24908" t="20025"/>
          <a:stretch/>
        </p:blipFill>
        <p:spPr>
          <a:xfrm>
            <a:off x="4924400" y="2270950"/>
            <a:ext cx="3350400" cy="23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Shape 266"/>
          <p:cNvSpPr txBox="1"/>
          <p:nvPr/>
        </p:nvSpPr>
        <p:spPr>
          <a:xfrm>
            <a:off x="4867475" y="1923395"/>
            <a:ext cx="37167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>
                <a:latin typeface="Coming Soon"/>
                <a:ea typeface="Coming Soon"/>
                <a:cs typeface="Coming Soon"/>
                <a:sym typeface="Coming Soon"/>
              </a:rPr>
              <a:t>0 1 0 0 0 0 0  </a:t>
            </a:r>
            <a:r>
              <a:rPr lang="en" sz="1200">
                <a:solidFill>
                  <a:schemeClr val="dk2"/>
                </a:solidFill>
                <a:latin typeface="Coming Soon"/>
                <a:ea typeface="Coming Soon"/>
                <a:cs typeface="Coming Soon"/>
                <a:sym typeface="Coming Soon"/>
              </a:rPr>
              <a:t>1</a:t>
            </a:r>
            <a:r>
              <a:rPr lang="en" sz="1800">
                <a:solidFill>
                  <a:schemeClr val="dk2"/>
                </a:solidFill>
                <a:latin typeface="Coming Soon"/>
                <a:ea typeface="Coming Soon"/>
                <a:cs typeface="Coming Soon"/>
                <a:sym typeface="Coming Soon"/>
              </a:rPr>
              <a:t> </a:t>
            </a:r>
            <a:r>
              <a:rPr lang="en" sz="1200">
                <a:solidFill>
                  <a:schemeClr val="dk2"/>
                </a:solidFill>
                <a:latin typeface="Coming Soon"/>
                <a:ea typeface="Coming Soon"/>
                <a:cs typeface="Coming Soon"/>
                <a:sym typeface="Coming Soon"/>
              </a:rPr>
              <a:t>0 0 0 0 1  0 0 0  1 0 0 0  1 1 0 0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type="title"/>
          </p:nvPr>
        </p:nvSpPr>
        <p:spPr>
          <a:xfrm>
            <a:off x="274125" y="173900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Real World Examples (Different Formats)</a:t>
            </a:r>
          </a:p>
        </p:txBody>
      </p:sp>
      <p:pic>
        <p:nvPicPr>
          <p:cNvPr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25" y="1366575"/>
            <a:ext cx="3965074" cy="3159049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Shape 273"/>
          <p:cNvSpPr txBox="1"/>
          <p:nvPr/>
        </p:nvSpPr>
        <p:spPr>
          <a:xfrm>
            <a:off x="3839775" y="1012975"/>
            <a:ext cx="56448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color table allows sharing color palette information only once. Then the main data stores a reference to the (lookup) table.</a:t>
            </a:r>
          </a:p>
        </p:txBody>
      </p:sp>
      <p:cxnSp>
        <p:nvCxnSpPr>
          <p:cNvPr id="274" name="Shape 274"/>
          <p:cNvCxnSpPr/>
          <p:nvPr/>
        </p:nvCxnSpPr>
        <p:spPr>
          <a:xfrm rot="-5400000">
            <a:off x="2646725" y="1408537"/>
            <a:ext cx="312900" cy="236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5" name="Shape 275"/>
          <p:cNvCxnSpPr/>
          <p:nvPr/>
        </p:nvCxnSpPr>
        <p:spPr>
          <a:xfrm flipH="1" rot="5400000">
            <a:off x="3184075" y="1402512"/>
            <a:ext cx="265800" cy="224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76" name="Shape 276"/>
          <p:cNvSpPr txBox="1"/>
          <p:nvPr/>
        </p:nvSpPr>
        <p:spPr>
          <a:xfrm>
            <a:off x="2685125" y="1086762"/>
            <a:ext cx="998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24 Bits</a:t>
            </a:r>
          </a:p>
        </p:txBody>
      </p:sp>
      <p:sp>
        <p:nvSpPr>
          <p:cNvPr id="277" name="Shape 277"/>
          <p:cNvSpPr txBox="1"/>
          <p:nvPr/>
        </p:nvSpPr>
        <p:spPr>
          <a:xfrm>
            <a:off x="76775" y="4634700"/>
            <a:ext cx="45228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 u="sng">
                <a:solidFill>
                  <a:schemeClr val="hlink"/>
                </a:solidFill>
                <a:hlinkClick r:id="rId4"/>
              </a:rPr>
              <a:t>https://msdn.microsoft.com/en-us/library/windows/desktop/ms536393(v=vs.85).aspx</a:t>
            </a:r>
            <a:r>
              <a:rPr lang="en" sz="800"/>
              <a:t> </a:t>
            </a:r>
          </a:p>
        </p:txBody>
      </p:sp>
      <p:sp>
        <p:nvSpPr>
          <p:cNvPr id="278" name="Shape 278"/>
          <p:cNvSpPr/>
          <p:nvPr/>
        </p:nvSpPr>
        <p:spPr>
          <a:xfrm>
            <a:off x="243700" y="1477900"/>
            <a:ext cx="198600" cy="203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79" name="Shape 279"/>
          <p:cNvCxnSpPr>
            <a:stCxn id="278" idx="7"/>
          </p:cNvCxnSpPr>
          <p:nvPr/>
        </p:nvCxnSpPr>
        <p:spPr>
          <a:xfrm flipH="1" rot="10800000">
            <a:off x="413215" y="1239743"/>
            <a:ext cx="432000" cy="267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80" name="Shape 280"/>
          <p:cNvSpPr txBox="1"/>
          <p:nvPr/>
        </p:nvSpPr>
        <p:spPr>
          <a:xfrm>
            <a:off x="788900" y="1012962"/>
            <a:ext cx="998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4 Bits</a:t>
            </a:r>
          </a:p>
        </p:txBody>
      </p:sp>
      <p:pic>
        <p:nvPicPr>
          <p:cNvPr id="281" name="Shape 2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69050" y="119725"/>
            <a:ext cx="825675" cy="82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Shape 28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32875" y="1576800"/>
            <a:ext cx="4461849" cy="330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type="title"/>
          </p:nvPr>
        </p:nvSpPr>
        <p:spPr>
          <a:xfrm>
            <a:off x="311700" y="3757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Real World Examples (Bitmaps - Technical)</a:t>
            </a:r>
          </a:p>
        </p:txBody>
      </p:sp>
      <p:pic>
        <p:nvPicPr>
          <p:cNvPr id="288" name="Shape 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437313" y="-1603275"/>
            <a:ext cx="4269374" cy="889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/>
          <p:nvPr>
            <p:ph type="title"/>
          </p:nvPr>
        </p:nvSpPr>
        <p:spPr>
          <a:xfrm>
            <a:off x="265875" y="48500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Takeaway</a:t>
            </a:r>
          </a:p>
        </p:txBody>
      </p:sp>
      <p:sp>
        <p:nvSpPr>
          <p:cNvPr id="294" name="Shape 294"/>
          <p:cNvSpPr/>
          <p:nvPr/>
        </p:nvSpPr>
        <p:spPr>
          <a:xfrm>
            <a:off x="2148975" y="702150"/>
            <a:ext cx="4092300" cy="295200"/>
          </a:xfrm>
          <a:prstGeom prst="roundRect">
            <a:avLst>
              <a:gd fmla="val 27998" name="adj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File Formats store data differently</a:t>
            </a:r>
          </a:p>
        </p:txBody>
      </p:sp>
      <p:sp>
        <p:nvSpPr>
          <p:cNvPr id="295" name="Shape 295"/>
          <p:cNvSpPr/>
          <p:nvPr/>
        </p:nvSpPr>
        <p:spPr>
          <a:xfrm>
            <a:off x="2148975" y="1167600"/>
            <a:ext cx="4092300" cy="295200"/>
          </a:xfrm>
          <a:prstGeom prst="roundRect">
            <a:avLst>
              <a:gd fmla="val 27998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Each format has strengths and weaknesses</a:t>
            </a:r>
          </a:p>
        </p:txBody>
      </p:sp>
      <p:sp>
        <p:nvSpPr>
          <p:cNvPr id="296" name="Shape 296"/>
          <p:cNvSpPr/>
          <p:nvPr/>
        </p:nvSpPr>
        <p:spPr>
          <a:xfrm>
            <a:off x="2148975" y="1662500"/>
            <a:ext cx="4092300" cy="295200"/>
          </a:xfrm>
          <a:prstGeom prst="roundRect">
            <a:avLst>
              <a:gd fmla="val 27998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Most images won’t require RGBA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type="title"/>
          </p:nvPr>
        </p:nvSpPr>
        <p:spPr>
          <a:xfrm>
            <a:off x="311700" y="2075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Rendering (Raster)</a:t>
            </a:r>
          </a:p>
        </p:txBody>
      </p:sp>
      <p:pic>
        <p:nvPicPr>
          <p:cNvPr id="302" name="Shape 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500" y="249675"/>
            <a:ext cx="3316749" cy="360515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Shape 303"/>
          <p:cNvSpPr txBox="1"/>
          <p:nvPr/>
        </p:nvSpPr>
        <p:spPr>
          <a:xfrm>
            <a:off x="5112200" y="4583125"/>
            <a:ext cx="28713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https://en.wikipedia.org/wiki/Raster_graphics</a:t>
            </a:r>
            <a:r>
              <a:rPr lang="en" sz="1000"/>
              <a:t> </a:t>
            </a:r>
          </a:p>
        </p:txBody>
      </p:sp>
      <p:sp>
        <p:nvSpPr>
          <p:cNvPr id="304" name="Shape 304"/>
          <p:cNvSpPr/>
          <p:nvPr/>
        </p:nvSpPr>
        <p:spPr>
          <a:xfrm>
            <a:off x="794850" y="1544950"/>
            <a:ext cx="2670300" cy="7320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Performed by a CPU</a:t>
            </a:r>
          </a:p>
          <a:p>
            <a:pPr lvl="0" algn="r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</a:rPr>
              <a:t>(Before GPUs were common)</a:t>
            </a:r>
          </a:p>
        </p:txBody>
      </p:sp>
      <p:sp>
        <p:nvSpPr>
          <p:cNvPr id="305" name="Shape 305"/>
          <p:cNvSpPr txBox="1"/>
          <p:nvPr/>
        </p:nvSpPr>
        <p:spPr>
          <a:xfrm>
            <a:off x="762700" y="1069375"/>
            <a:ext cx="26094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u="sng"/>
              <a:t>Traditionally</a:t>
            </a:r>
          </a:p>
        </p:txBody>
      </p:sp>
      <p:pic>
        <p:nvPicPr>
          <p:cNvPr id="306" name="Shape 3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3725" y="1628137"/>
            <a:ext cx="566600" cy="5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Shape 307"/>
          <p:cNvSpPr/>
          <p:nvPr/>
        </p:nvSpPr>
        <p:spPr>
          <a:xfrm>
            <a:off x="794850" y="2380250"/>
            <a:ext cx="2670300" cy="7320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Had scan lines (rake)</a:t>
            </a:r>
          </a:p>
        </p:txBody>
      </p:sp>
      <p:pic>
        <p:nvPicPr>
          <p:cNvPr id="308" name="Shape 30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3725" y="2520887"/>
            <a:ext cx="601624" cy="45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Shape 309"/>
          <p:cNvSpPr txBox="1"/>
          <p:nvPr/>
        </p:nvSpPr>
        <p:spPr>
          <a:xfrm>
            <a:off x="762700" y="3494650"/>
            <a:ext cx="43758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Pixel by Pixel, Line by Line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basic concept (A Memory Buffer)</a:t>
            </a:r>
          </a:p>
        </p:txBody>
      </p:sp>
      <p:pic>
        <p:nvPicPr>
          <p:cNvPr id="67" name="Shape 67"/>
          <p:cNvPicPr preferRelativeResize="0"/>
          <p:nvPr/>
        </p:nvPicPr>
        <p:blipFill rotWithShape="1">
          <a:blip r:embed="rId3">
            <a:alphaModFix/>
          </a:blip>
          <a:srcRect b="25694" l="0" r="0" t="0"/>
          <a:stretch/>
        </p:blipFill>
        <p:spPr>
          <a:xfrm>
            <a:off x="3409956" y="1242100"/>
            <a:ext cx="2382691" cy="6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/>
        </p:nvSpPr>
        <p:spPr>
          <a:xfrm>
            <a:off x="3660700" y="1912725"/>
            <a:ext cx="19839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Main (CPU)Memory</a:t>
            </a:r>
          </a:p>
        </p:txBody>
      </p:sp>
      <p:pic>
        <p:nvPicPr>
          <p:cNvPr id="69" name="Shape 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525" y="2656825"/>
            <a:ext cx="1176775" cy="1176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Shape 70"/>
          <p:cNvCxnSpPr>
            <a:stCxn id="69" idx="3"/>
            <a:endCxn id="68" idx="1"/>
          </p:cNvCxnSpPr>
          <p:nvPr/>
        </p:nvCxnSpPr>
        <p:spPr>
          <a:xfrm flipH="1" rot="10800000">
            <a:off x="1564300" y="2080912"/>
            <a:ext cx="2096399" cy="116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71" name="Shape 71"/>
          <p:cNvCxnSpPr>
            <a:stCxn id="68" idx="3"/>
            <a:endCxn id="72" idx="0"/>
          </p:cNvCxnSpPr>
          <p:nvPr/>
        </p:nvCxnSpPr>
        <p:spPr>
          <a:xfrm>
            <a:off x="5644600" y="2081025"/>
            <a:ext cx="2227500" cy="95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72" name="Shape 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7274" y="3040525"/>
            <a:ext cx="2309924" cy="18443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Shape 73"/>
          <p:cNvSpPr txBox="1"/>
          <p:nvPr/>
        </p:nvSpPr>
        <p:spPr>
          <a:xfrm>
            <a:off x="800900" y="4260600"/>
            <a:ext cx="6608100" cy="8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Buffers store data in memory.</a:t>
            </a:r>
          </a:p>
          <a:p>
            <a:pPr lvl="0">
              <a:spcBef>
                <a:spcPts val="0"/>
              </a:spcBef>
              <a:buNone/>
            </a:pPr>
            <a:r>
              <a:rPr b="1" lang="en"/>
              <a:t>Framebuffers</a:t>
            </a:r>
            <a:r>
              <a:rPr lang="en"/>
              <a:t> and </a:t>
            </a:r>
            <a:r>
              <a:rPr b="1" lang="en"/>
              <a:t>pixel buffers</a:t>
            </a:r>
            <a:r>
              <a:rPr lang="en"/>
              <a:t> are specialized buffers for storing visual data.</a:t>
            </a:r>
          </a:p>
          <a:p>
            <a:pPr lvl="0">
              <a:spcBef>
                <a:spcPts val="0"/>
              </a:spcBef>
              <a:buNone/>
            </a:pPr>
            <a:r>
              <a:rPr lang="en" sz="800"/>
              <a:t>Data is nothing without meaning.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/>
          <p:nvPr>
            <p:ph type="title"/>
          </p:nvPr>
        </p:nvSpPr>
        <p:spPr>
          <a:xfrm>
            <a:off x="311700" y="2075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Rendering (Raster)</a:t>
            </a:r>
          </a:p>
        </p:txBody>
      </p:sp>
      <p:pic>
        <p:nvPicPr>
          <p:cNvPr id="315" name="Shape 3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500" y="249675"/>
            <a:ext cx="3316749" cy="360515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Shape 316"/>
          <p:cNvSpPr txBox="1"/>
          <p:nvPr/>
        </p:nvSpPr>
        <p:spPr>
          <a:xfrm>
            <a:off x="5112200" y="4583125"/>
            <a:ext cx="28713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https://en.wikipedia.org/wiki/Raster_graphics</a:t>
            </a:r>
            <a:r>
              <a:rPr lang="en" sz="1000"/>
              <a:t> </a:t>
            </a:r>
          </a:p>
        </p:txBody>
      </p:sp>
      <p:sp>
        <p:nvSpPr>
          <p:cNvPr id="317" name="Shape 317"/>
          <p:cNvSpPr/>
          <p:nvPr/>
        </p:nvSpPr>
        <p:spPr>
          <a:xfrm>
            <a:off x="794850" y="1544950"/>
            <a:ext cx="2670300" cy="7320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Software Rendering</a:t>
            </a:r>
          </a:p>
          <a:p>
            <a:pPr lvl="0" rtl="0" algn="r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</a:rPr>
              <a:t>(Pixmap Rendering)</a:t>
            </a:r>
          </a:p>
        </p:txBody>
      </p:sp>
      <p:sp>
        <p:nvSpPr>
          <p:cNvPr id="318" name="Shape 318"/>
          <p:cNvSpPr txBox="1"/>
          <p:nvPr/>
        </p:nvSpPr>
        <p:spPr>
          <a:xfrm>
            <a:off x="762700" y="1069375"/>
            <a:ext cx="26094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u="sng"/>
              <a:t>Now more often used in</a:t>
            </a:r>
          </a:p>
        </p:txBody>
      </p:sp>
      <p:pic>
        <p:nvPicPr>
          <p:cNvPr id="319" name="Shape 3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3725" y="1628137"/>
            <a:ext cx="566600" cy="5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Shape 320"/>
          <p:cNvSpPr/>
          <p:nvPr/>
        </p:nvSpPr>
        <p:spPr>
          <a:xfrm>
            <a:off x="794850" y="2380250"/>
            <a:ext cx="2670300" cy="7320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Printers </a:t>
            </a:r>
            <a:r>
              <a:rPr lang="en" sz="800">
                <a:solidFill>
                  <a:srgbClr val="FFFFFF"/>
                </a:solidFill>
              </a:rPr>
              <a:t>(Raster Image Processor)</a:t>
            </a:r>
          </a:p>
        </p:txBody>
      </p:sp>
      <p:pic>
        <p:nvPicPr>
          <p:cNvPr id="321" name="Shape 3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3725" y="2470825"/>
            <a:ext cx="460550" cy="46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Shape 322"/>
          <p:cNvSpPr txBox="1"/>
          <p:nvPr/>
        </p:nvSpPr>
        <p:spPr>
          <a:xfrm>
            <a:off x="229675" y="3455287"/>
            <a:ext cx="53397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Copy one raster image into another is similar to a memcpy operation. New data replaces the old data.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 txBox="1"/>
          <p:nvPr>
            <p:ph type="title"/>
          </p:nvPr>
        </p:nvSpPr>
        <p:spPr>
          <a:xfrm>
            <a:off x="311700" y="2075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Rendering (Raster)</a:t>
            </a:r>
          </a:p>
        </p:txBody>
      </p:sp>
      <p:pic>
        <p:nvPicPr>
          <p:cNvPr id="328" name="Shape 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500" y="249675"/>
            <a:ext cx="3316749" cy="360515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Shape 329"/>
          <p:cNvSpPr txBox="1"/>
          <p:nvPr/>
        </p:nvSpPr>
        <p:spPr>
          <a:xfrm>
            <a:off x="5112200" y="4583125"/>
            <a:ext cx="28713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https://en.wikipedia.org/wiki/Raster_graphics</a:t>
            </a:r>
            <a:r>
              <a:rPr lang="en" sz="1000"/>
              <a:t> </a:t>
            </a:r>
          </a:p>
        </p:txBody>
      </p:sp>
      <p:sp>
        <p:nvSpPr>
          <p:cNvPr id="330" name="Shape 330"/>
          <p:cNvSpPr txBox="1"/>
          <p:nvPr/>
        </p:nvSpPr>
        <p:spPr>
          <a:xfrm>
            <a:off x="762700" y="1069375"/>
            <a:ext cx="26094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u="sng"/>
              <a:t>Now more often used in</a:t>
            </a:r>
          </a:p>
        </p:txBody>
      </p:sp>
      <p:sp>
        <p:nvSpPr>
          <p:cNvPr id="331" name="Shape 331"/>
          <p:cNvSpPr/>
          <p:nvPr/>
        </p:nvSpPr>
        <p:spPr>
          <a:xfrm>
            <a:off x="794850" y="2380250"/>
            <a:ext cx="2670300" cy="7320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Printers </a:t>
            </a:r>
            <a:r>
              <a:rPr lang="en" sz="800">
                <a:solidFill>
                  <a:srgbClr val="FFFFFF"/>
                </a:solidFill>
              </a:rPr>
              <a:t>(Raster Image Processor)</a:t>
            </a:r>
          </a:p>
        </p:txBody>
      </p:sp>
      <p:pic>
        <p:nvPicPr>
          <p:cNvPr id="332" name="Shape 3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3725" y="2470825"/>
            <a:ext cx="460550" cy="46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Shape 333"/>
          <p:cNvSpPr/>
          <p:nvPr/>
        </p:nvSpPr>
        <p:spPr>
          <a:xfrm>
            <a:off x="794850" y="1544950"/>
            <a:ext cx="2670300" cy="7320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Software Rendering</a:t>
            </a:r>
          </a:p>
          <a:p>
            <a:pPr lvl="0" rtl="0" algn="r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</a:rPr>
              <a:t>(Pixmap Rendering)</a:t>
            </a:r>
          </a:p>
        </p:txBody>
      </p:sp>
      <p:sp>
        <p:nvSpPr>
          <p:cNvPr id="334" name="Shape 334"/>
          <p:cNvSpPr/>
          <p:nvPr/>
        </p:nvSpPr>
        <p:spPr>
          <a:xfrm>
            <a:off x="913725" y="3125250"/>
            <a:ext cx="4241376" cy="1585008"/>
          </a:xfrm>
          <a:prstGeom prst="cloud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Alternatives?</a:t>
            </a:r>
          </a:p>
        </p:txBody>
      </p:sp>
      <p:pic>
        <p:nvPicPr>
          <p:cNvPr id="335" name="Shape 3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3725" y="1628137"/>
            <a:ext cx="566600" cy="56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type="title"/>
          </p:nvPr>
        </p:nvSpPr>
        <p:spPr>
          <a:xfrm>
            <a:off x="311700" y="138050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Scalable Vector Graphics</a:t>
            </a:r>
          </a:p>
        </p:txBody>
      </p:sp>
      <p:pic>
        <p:nvPicPr>
          <p:cNvPr id="341" name="Shape 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1349" y="91462"/>
            <a:ext cx="716574" cy="716574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Shape 342"/>
          <p:cNvSpPr txBox="1"/>
          <p:nvPr/>
        </p:nvSpPr>
        <p:spPr>
          <a:xfrm>
            <a:off x="311700" y="808025"/>
            <a:ext cx="76182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SVG takes a different approach to rendering. Instead of drawing </a:t>
            </a:r>
            <a:r>
              <a:rPr b="1" lang="en"/>
              <a:t>pixel by pixel</a:t>
            </a:r>
            <a:r>
              <a:rPr lang="en"/>
              <a:t> SVG renderers </a:t>
            </a:r>
            <a:r>
              <a:rPr b="1" lang="en"/>
              <a:t>draw shapes</a:t>
            </a:r>
            <a:r>
              <a:rPr lang="en"/>
              <a:t>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Raster images (made of pixels) can be scaled but can only replicate existing pixel data.</a:t>
            </a:r>
          </a:p>
        </p:txBody>
      </p:sp>
      <p:pic>
        <p:nvPicPr>
          <p:cNvPr id="343" name="Shape 3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7025" y="1755625"/>
            <a:ext cx="5233604" cy="3349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" name="Shape 344"/>
          <p:cNvCxnSpPr/>
          <p:nvPr/>
        </p:nvCxnSpPr>
        <p:spPr>
          <a:xfrm flipH="1">
            <a:off x="719900" y="2420600"/>
            <a:ext cx="1995900" cy="85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45" name="Shape 345"/>
          <p:cNvSpPr txBox="1"/>
          <p:nvPr/>
        </p:nvSpPr>
        <p:spPr>
          <a:xfrm>
            <a:off x="109975" y="3220525"/>
            <a:ext cx="13344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/>
              <a:t>‘Pixelation’Occurs</a:t>
            </a:r>
          </a:p>
        </p:txBody>
      </p:sp>
      <p:sp>
        <p:nvSpPr>
          <p:cNvPr id="346" name="Shape 346"/>
          <p:cNvSpPr txBox="1"/>
          <p:nvPr/>
        </p:nvSpPr>
        <p:spPr>
          <a:xfrm>
            <a:off x="6123925" y="4654225"/>
            <a:ext cx="53934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 u="sng">
                <a:solidFill>
                  <a:schemeClr val="hlink"/>
                </a:solidFill>
                <a:hlinkClick r:id="rId5"/>
              </a:rPr>
              <a:t>https://en.wikipedia.org/wiki/Scalable_Vector_Graphics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type="title"/>
          </p:nvPr>
        </p:nvSpPr>
        <p:spPr>
          <a:xfrm>
            <a:off x="83200" y="-99875"/>
            <a:ext cx="8599200" cy="441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Scalable Vector Graphics (Internal)</a:t>
            </a:r>
          </a:p>
        </p:txBody>
      </p:sp>
      <p:pic>
        <p:nvPicPr>
          <p:cNvPr id="352" name="Shape 3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50" y="425700"/>
            <a:ext cx="9073076" cy="459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Shape 353"/>
          <p:cNvPicPr preferRelativeResize="0"/>
          <p:nvPr/>
        </p:nvPicPr>
        <p:blipFill rotWithShape="1">
          <a:blip r:embed="rId4">
            <a:alphaModFix/>
          </a:blip>
          <a:srcRect b="29908" l="0" r="0" t="0"/>
          <a:stretch/>
        </p:blipFill>
        <p:spPr>
          <a:xfrm>
            <a:off x="5307850" y="1126575"/>
            <a:ext cx="3936399" cy="2957524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Shape 354"/>
          <p:cNvSpPr txBox="1"/>
          <p:nvPr/>
        </p:nvSpPr>
        <p:spPr>
          <a:xfrm>
            <a:off x="6026225" y="845125"/>
            <a:ext cx="1898400" cy="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Optimization</a:t>
            </a: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/>
          <p:nvPr>
            <p:ph type="title"/>
          </p:nvPr>
        </p:nvSpPr>
        <p:spPr>
          <a:xfrm>
            <a:off x="311700" y="232000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Hardware Rendering (HAL)</a:t>
            </a:r>
          </a:p>
        </p:txBody>
      </p:sp>
      <p:pic>
        <p:nvPicPr>
          <p:cNvPr id="360" name="Shape 3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700" y="855400"/>
            <a:ext cx="7399975" cy="418097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Shape 361"/>
          <p:cNvSpPr/>
          <p:nvPr/>
        </p:nvSpPr>
        <p:spPr>
          <a:xfrm>
            <a:off x="5719250" y="3213300"/>
            <a:ext cx="1597500" cy="623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5646100" y="2093925"/>
            <a:ext cx="1670700" cy="1038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3912775" y="2145075"/>
            <a:ext cx="1670700" cy="935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2824850" y="1101998"/>
            <a:ext cx="1564200" cy="8597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790825" y="2145074"/>
            <a:ext cx="1564200" cy="987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6" name="Shape 366"/>
          <p:cNvSpPr/>
          <p:nvPr/>
        </p:nvSpPr>
        <p:spPr>
          <a:xfrm>
            <a:off x="2586800" y="2093925"/>
            <a:ext cx="1095300" cy="1081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 txBox="1"/>
          <p:nvPr>
            <p:ph type="title"/>
          </p:nvPr>
        </p:nvSpPr>
        <p:spPr>
          <a:xfrm>
            <a:off x="211475" y="75375"/>
            <a:ext cx="85839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Pixel Buffers in Qt</a:t>
            </a:r>
          </a:p>
        </p:txBody>
      </p:sp>
      <p:pic>
        <p:nvPicPr>
          <p:cNvPr id="372" name="Shape 3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949" y="698774"/>
            <a:ext cx="5699149" cy="222585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373" name="Shape 3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4144" y="2984453"/>
            <a:ext cx="6403355" cy="2121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 txBox="1"/>
          <p:nvPr>
            <p:ph type="title"/>
          </p:nvPr>
        </p:nvSpPr>
        <p:spPr>
          <a:xfrm>
            <a:off x="286625" y="11297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Framebuffers in Qt</a:t>
            </a:r>
          </a:p>
        </p:txBody>
      </p:sp>
      <p:pic>
        <p:nvPicPr>
          <p:cNvPr id="379" name="Shape 3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829" y="642400"/>
            <a:ext cx="7193375" cy="21162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380" name="Shape 3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7874" y="2840480"/>
            <a:ext cx="5673999" cy="22842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 txBox="1"/>
          <p:nvPr>
            <p:ph type="title"/>
          </p:nvPr>
        </p:nvSpPr>
        <p:spPr>
          <a:xfrm>
            <a:off x="311700" y="1568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Suggested Reading</a:t>
            </a:r>
          </a:p>
        </p:txBody>
      </p:sp>
      <p:sp>
        <p:nvSpPr>
          <p:cNvPr id="386" name="Shape 386"/>
          <p:cNvSpPr txBox="1"/>
          <p:nvPr/>
        </p:nvSpPr>
        <p:spPr>
          <a:xfrm>
            <a:off x="1992225" y="3445100"/>
            <a:ext cx="5844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http://doc.qt.io/qt-5/topics-graphics.html</a:t>
            </a:r>
            <a:r>
              <a:rPr lang="en"/>
              <a:t> </a:t>
            </a:r>
          </a:p>
        </p:txBody>
      </p:sp>
      <p:pic>
        <p:nvPicPr>
          <p:cNvPr id="387" name="Shape 387"/>
          <p:cNvPicPr preferRelativeResize="0"/>
          <p:nvPr/>
        </p:nvPicPr>
        <p:blipFill rotWithShape="1">
          <a:blip r:embed="rId4">
            <a:alphaModFix/>
          </a:blip>
          <a:srcRect b="0" l="0" r="48862" t="0"/>
          <a:stretch/>
        </p:blipFill>
        <p:spPr>
          <a:xfrm>
            <a:off x="1264874" y="2276300"/>
            <a:ext cx="1384549" cy="121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Shape 3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249" y="826712"/>
            <a:ext cx="1180924" cy="92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Shape 389"/>
          <p:cNvSpPr txBox="1"/>
          <p:nvPr/>
        </p:nvSpPr>
        <p:spPr>
          <a:xfrm>
            <a:off x="1747900" y="914075"/>
            <a:ext cx="57693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2"/>
              </a:buClr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QML Book (Chapter 15) C++ Integration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http://qmlbook.github.io/en/ch15/index.html</a:t>
            </a: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/>
          <p:nvPr>
            <p:ph type="title"/>
          </p:nvPr>
        </p:nvSpPr>
        <p:spPr>
          <a:xfrm>
            <a:off x="-175175" y="187125"/>
            <a:ext cx="4996200" cy="925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Live Coding Demo</a:t>
            </a:r>
          </a:p>
        </p:txBody>
      </p:sp>
      <p:sp>
        <p:nvSpPr>
          <p:cNvPr id="395" name="Shape 395"/>
          <p:cNvSpPr txBox="1"/>
          <p:nvPr>
            <p:ph idx="1" type="subTitle"/>
          </p:nvPr>
        </p:nvSpPr>
        <p:spPr>
          <a:xfrm>
            <a:off x="234175" y="2474625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Advanced Input Forwarding</a:t>
            </a:r>
          </a:p>
        </p:txBody>
      </p:sp>
      <p:pic>
        <p:nvPicPr>
          <p:cNvPr id="396" name="Shape 3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2154" y="312275"/>
            <a:ext cx="3506099" cy="274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Pixel Buffer vs Framebuffer</a:t>
            </a:r>
          </a:p>
        </p:txBody>
      </p:sp>
      <p:sp>
        <p:nvSpPr>
          <p:cNvPr id="79" name="Shape 79"/>
          <p:cNvSpPr/>
          <p:nvPr/>
        </p:nvSpPr>
        <p:spPr>
          <a:xfrm>
            <a:off x="607638" y="1593853"/>
            <a:ext cx="2686800" cy="22146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Pixel Buffer</a:t>
            </a:r>
          </a:p>
        </p:txBody>
      </p:sp>
      <p:sp>
        <p:nvSpPr>
          <p:cNvPr id="80" name="Shape 80"/>
          <p:cNvSpPr txBox="1"/>
          <p:nvPr/>
        </p:nvSpPr>
        <p:spPr>
          <a:xfrm>
            <a:off x="1818225" y="1092050"/>
            <a:ext cx="5858100" cy="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Traditionally, Pixel Buffers and Frame Buffers were just </a:t>
            </a:r>
            <a:r>
              <a:rPr b="1" i="1" lang="en"/>
              <a:t>buffers</a:t>
            </a:r>
            <a:r>
              <a:rPr lang="en"/>
              <a:t>.</a:t>
            </a:r>
          </a:p>
        </p:txBody>
      </p:sp>
      <p:sp>
        <p:nvSpPr>
          <p:cNvPr id="81" name="Shape 81"/>
          <p:cNvSpPr/>
          <p:nvPr/>
        </p:nvSpPr>
        <p:spPr>
          <a:xfrm>
            <a:off x="970788" y="2160778"/>
            <a:ext cx="1960500" cy="230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200"/>
              <a:t>Stores Data about Pixels</a:t>
            </a:r>
          </a:p>
        </p:txBody>
      </p:sp>
      <p:sp>
        <p:nvSpPr>
          <p:cNvPr id="82" name="Shape 82"/>
          <p:cNvSpPr/>
          <p:nvPr/>
        </p:nvSpPr>
        <p:spPr>
          <a:xfrm>
            <a:off x="970788" y="2517378"/>
            <a:ext cx="1960500" cy="258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Transformations</a:t>
            </a:r>
          </a:p>
        </p:txBody>
      </p:sp>
      <p:sp>
        <p:nvSpPr>
          <p:cNvPr id="83" name="Shape 83"/>
          <p:cNvSpPr/>
          <p:nvPr/>
        </p:nvSpPr>
        <p:spPr>
          <a:xfrm>
            <a:off x="970788" y="2902478"/>
            <a:ext cx="1960500" cy="258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Drawing Operations</a:t>
            </a:r>
          </a:p>
        </p:txBody>
      </p:sp>
      <p:sp>
        <p:nvSpPr>
          <p:cNvPr id="84" name="Shape 84"/>
          <p:cNvSpPr/>
          <p:nvPr/>
        </p:nvSpPr>
        <p:spPr>
          <a:xfrm>
            <a:off x="5584650" y="1569050"/>
            <a:ext cx="2686800" cy="2214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Framebuffer</a:t>
            </a:r>
          </a:p>
        </p:txBody>
      </p:sp>
      <p:sp>
        <p:nvSpPr>
          <p:cNvPr id="85" name="Shape 85"/>
          <p:cNvSpPr/>
          <p:nvPr/>
        </p:nvSpPr>
        <p:spPr>
          <a:xfrm>
            <a:off x="5947800" y="2135975"/>
            <a:ext cx="1960500" cy="230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Stores Data about Pixels</a:t>
            </a:r>
          </a:p>
        </p:txBody>
      </p:sp>
      <p:sp>
        <p:nvSpPr>
          <p:cNvPr id="86" name="Shape 86"/>
          <p:cNvSpPr/>
          <p:nvPr/>
        </p:nvSpPr>
        <p:spPr>
          <a:xfrm>
            <a:off x="5947800" y="2492575"/>
            <a:ext cx="1960500" cy="258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Transformations</a:t>
            </a:r>
          </a:p>
        </p:txBody>
      </p:sp>
      <p:sp>
        <p:nvSpPr>
          <p:cNvPr id="87" name="Shape 87"/>
          <p:cNvSpPr/>
          <p:nvPr/>
        </p:nvSpPr>
        <p:spPr>
          <a:xfrm>
            <a:off x="5947800" y="2877675"/>
            <a:ext cx="1960500" cy="258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Drawing Operations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Pixel Buffer vs Framebuffer</a:t>
            </a:r>
          </a:p>
        </p:txBody>
      </p:sp>
      <p:sp>
        <p:nvSpPr>
          <p:cNvPr id="93" name="Shape 93"/>
          <p:cNvSpPr/>
          <p:nvPr/>
        </p:nvSpPr>
        <p:spPr>
          <a:xfrm>
            <a:off x="607650" y="1593849"/>
            <a:ext cx="2686800" cy="29298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Pixel Buffer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2931300" y="1068425"/>
            <a:ext cx="3478200" cy="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variations depend on the toolkit.</a:t>
            </a:r>
          </a:p>
        </p:txBody>
      </p:sp>
      <p:sp>
        <p:nvSpPr>
          <p:cNvPr id="95" name="Shape 95"/>
          <p:cNvSpPr/>
          <p:nvPr/>
        </p:nvSpPr>
        <p:spPr>
          <a:xfrm>
            <a:off x="970788" y="2160778"/>
            <a:ext cx="1960500" cy="230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Stores Data about Pixels</a:t>
            </a:r>
          </a:p>
        </p:txBody>
      </p:sp>
      <p:sp>
        <p:nvSpPr>
          <p:cNvPr id="96" name="Shape 96"/>
          <p:cNvSpPr/>
          <p:nvPr/>
        </p:nvSpPr>
        <p:spPr>
          <a:xfrm>
            <a:off x="970788" y="2517378"/>
            <a:ext cx="1960500" cy="258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Transformations</a:t>
            </a:r>
          </a:p>
        </p:txBody>
      </p:sp>
      <p:sp>
        <p:nvSpPr>
          <p:cNvPr id="97" name="Shape 97"/>
          <p:cNvSpPr/>
          <p:nvPr/>
        </p:nvSpPr>
        <p:spPr>
          <a:xfrm>
            <a:off x="970788" y="2902478"/>
            <a:ext cx="1960500" cy="258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Drawing Operations</a:t>
            </a:r>
          </a:p>
        </p:txBody>
      </p:sp>
      <p:sp>
        <p:nvSpPr>
          <p:cNvPr id="98" name="Shape 98"/>
          <p:cNvSpPr/>
          <p:nvPr/>
        </p:nvSpPr>
        <p:spPr>
          <a:xfrm>
            <a:off x="5584650" y="1569050"/>
            <a:ext cx="2686800" cy="29298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Framebuffer</a:t>
            </a:r>
          </a:p>
        </p:txBody>
      </p:sp>
      <p:sp>
        <p:nvSpPr>
          <p:cNvPr id="99" name="Shape 99"/>
          <p:cNvSpPr/>
          <p:nvPr/>
        </p:nvSpPr>
        <p:spPr>
          <a:xfrm>
            <a:off x="5947800" y="2135975"/>
            <a:ext cx="1960500" cy="230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Stores Data about Pixels</a:t>
            </a:r>
          </a:p>
        </p:txBody>
      </p:sp>
      <p:sp>
        <p:nvSpPr>
          <p:cNvPr id="100" name="Shape 100"/>
          <p:cNvSpPr/>
          <p:nvPr/>
        </p:nvSpPr>
        <p:spPr>
          <a:xfrm>
            <a:off x="5947800" y="2492575"/>
            <a:ext cx="1960500" cy="258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Transformations</a:t>
            </a:r>
          </a:p>
        </p:txBody>
      </p:sp>
      <p:sp>
        <p:nvSpPr>
          <p:cNvPr id="101" name="Shape 101"/>
          <p:cNvSpPr/>
          <p:nvPr/>
        </p:nvSpPr>
        <p:spPr>
          <a:xfrm>
            <a:off x="5947800" y="2877675"/>
            <a:ext cx="1960500" cy="258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Drawing Operations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2396925" y="4498850"/>
            <a:ext cx="49722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But for now - add these general usage variations.</a:t>
            </a:r>
          </a:p>
        </p:txBody>
      </p:sp>
      <p:sp>
        <p:nvSpPr>
          <p:cNvPr id="103" name="Shape 103"/>
          <p:cNvSpPr/>
          <p:nvPr/>
        </p:nvSpPr>
        <p:spPr>
          <a:xfrm>
            <a:off x="939750" y="3349737"/>
            <a:ext cx="2022600" cy="258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CPU (Software) Rendering</a:t>
            </a:r>
          </a:p>
        </p:txBody>
      </p:sp>
      <p:sp>
        <p:nvSpPr>
          <p:cNvPr id="104" name="Shape 104"/>
          <p:cNvSpPr/>
          <p:nvPr/>
        </p:nvSpPr>
        <p:spPr>
          <a:xfrm>
            <a:off x="5875349" y="3353987"/>
            <a:ext cx="2105399" cy="258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GPU (Hardware) Rendering</a:t>
            </a:r>
          </a:p>
        </p:txBody>
      </p:sp>
      <p:sp>
        <p:nvSpPr>
          <p:cNvPr id="105" name="Shape 105"/>
          <p:cNvSpPr/>
          <p:nvPr/>
        </p:nvSpPr>
        <p:spPr>
          <a:xfrm>
            <a:off x="5653200" y="3784612"/>
            <a:ext cx="2549700" cy="270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/>
              <a:t>Connected to an OpenGL Texture</a:t>
            </a:r>
          </a:p>
        </p:txBody>
      </p:sp>
      <p:sp>
        <p:nvSpPr>
          <p:cNvPr id="106" name="Shape 106"/>
          <p:cNvSpPr/>
          <p:nvPr/>
        </p:nvSpPr>
        <p:spPr>
          <a:xfrm>
            <a:off x="676200" y="3797000"/>
            <a:ext cx="2549700" cy="270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100"/>
              <a:t>Not connected to an OpenGL Texture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676200" y="4730175"/>
            <a:ext cx="24027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 u="sng">
                <a:solidFill>
                  <a:schemeClr val="hlink"/>
                </a:solidFill>
                <a:hlinkClick r:id="rId3"/>
              </a:rPr>
              <a:t>https://www.opengl.org/wiki/Pixel_Buffer_Object</a:t>
            </a:r>
            <a:r>
              <a:rPr lang="en" sz="800"/>
              <a:t> </a:t>
            </a:r>
          </a:p>
        </p:txBody>
      </p:sp>
      <p:sp>
        <p:nvSpPr>
          <p:cNvPr id="108" name="Shape 108"/>
          <p:cNvSpPr txBox="1"/>
          <p:nvPr/>
        </p:nvSpPr>
        <p:spPr>
          <a:xfrm>
            <a:off x="5653200" y="4680575"/>
            <a:ext cx="30111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 u="sng">
                <a:solidFill>
                  <a:schemeClr val="hlink"/>
                </a:solidFill>
                <a:hlinkClick r:id="rId4"/>
              </a:rPr>
              <a:t>https://www.opengl.org/wiki/Framebuffer_Object</a:t>
            </a:r>
            <a:r>
              <a:rPr lang="en" sz="1000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218700" y="35000"/>
            <a:ext cx="8520600" cy="530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Software Rendering</a:t>
            </a: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9450" y="944275"/>
            <a:ext cx="1494274" cy="149167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719850" y="944275"/>
            <a:ext cx="2905500" cy="431100"/>
          </a:xfrm>
          <a:prstGeom prst="roundRect">
            <a:avLst>
              <a:gd fmla="val 4626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Request Pixel Buffer Creation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40x40 </a:t>
            </a:r>
          </a:p>
        </p:txBody>
      </p:sp>
      <p:cxnSp>
        <p:nvCxnSpPr>
          <p:cNvPr id="116" name="Shape 116"/>
          <p:cNvCxnSpPr>
            <a:stCxn id="115" idx="3"/>
            <a:endCxn id="114" idx="1"/>
          </p:cNvCxnSpPr>
          <p:nvPr/>
        </p:nvCxnSpPr>
        <p:spPr>
          <a:xfrm>
            <a:off x="3625350" y="1159825"/>
            <a:ext cx="1354200" cy="530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117" name="Shape 117"/>
          <p:cNvPicPr preferRelativeResize="0"/>
          <p:nvPr/>
        </p:nvPicPr>
        <p:blipFill rotWithShape="1">
          <a:blip r:embed="rId4">
            <a:alphaModFix/>
          </a:blip>
          <a:srcRect b="25694" l="0" r="0" t="0"/>
          <a:stretch/>
        </p:blipFill>
        <p:spPr>
          <a:xfrm rot="5400000">
            <a:off x="6630514" y="1550422"/>
            <a:ext cx="1067824" cy="279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Shape 118"/>
          <p:cNvCxnSpPr>
            <a:stCxn id="114" idx="3"/>
          </p:cNvCxnSpPr>
          <p:nvPr/>
        </p:nvCxnSpPr>
        <p:spPr>
          <a:xfrm flipH="1" rot="10800000">
            <a:off x="6473724" y="1085912"/>
            <a:ext cx="854099" cy="604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9" name="Shape 119"/>
          <p:cNvSpPr/>
          <p:nvPr/>
        </p:nvSpPr>
        <p:spPr>
          <a:xfrm>
            <a:off x="7327825" y="501375"/>
            <a:ext cx="1192800" cy="99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 txBox="1"/>
          <p:nvPr/>
        </p:nvSpPr>
        <p:spPr>
          <a:xfrm>
            <a:off x="7753050" y="1458025"/>
            <a:ext cx="437100" cy="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40</a:t>
            </a:r>
          </a:p>
        </p:txBody>
      </p:sp>
      <p:sp>
        <p:nvSpPr>
          <p:cNvPr id="121" name="Shape 121"/>
          <p:cNvSpPr txBox="1"/>
          <p:nvPr/>
        </p:nvSpPr>
        <p:spPr>
          <a:xfrm>
            <a:off x="8572750" y="908825"/>
            <a:ext cx="437100" cy="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40</a:t>
            </a:r>
          </a:p>
        </p:txBody>
      </p:sp>
      <p:sp>
        <p:nvSpPr>
          <p:cNvPr id="122" name="Shape 122"/>
          <p:cNvSpPr/>
          <p:nvPr/>
        </p:nvSpPr>
        <p:spPr>
          <a:xfrm>
            <a:off x="588775" y="1768050"/>
            <a:ext cx="3296400" cy="435300"/>
          </a:xfrm>
          <a:prstGeom prst="roundRect">
            <a:avLst>
              <a:gd fmla="val 4626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pixmap-&gt;drawLine(10,10,30,30)</a:t>
            </a:r>
          </a:p>
        </p:txBody>
      </p:sp>
      <p:pic>
        <p:nvPicPr>
          <p:cNvPr id="123" name="Shape 1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3299" y="3333625"/>
            <a:ext cx="1895625" cy="1513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Shape 124"/>
          <p:cNvCxnSpPr>
            <a:stCxn id="122" idx="3"/>
          </p:cNvCxnSpPr>
          <p:nvPr/>
        </p:nvCxnSpPr>
        <p:spPr>
          <a:xfrm flipH="1" rot="10800000">
            <a:off x="3885175" y="1877100"/>
            <a:ext cx="1098300" cy="108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25" name="Shape 125"/>
          <p:cNvCxnSpPr>
            <a:stCxn id="114" idx="3"/>
          </p:cNvCxnSpPr>
          <p:nvPr/>
        </p:nvCxnSpPr>
        <p:spPr>
          <a:xfrm>
            <a:off x="6473724" y="1690112"/>
            <a:ext cx="830399" cy="435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26" name="Shape 126"/>
          <p:cNvSpPr/>
          <p:nvPr/>
        </p:nvSpPr>
        <p:spPr>
          <a:xfrm>
            <a:off x="7327825" y="1917500"/>
            <a:ext cx="1192800" cy="99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27" name="Shape 127"/>
          <p:cNvCxnSpPr/>
          <p:nvPr/>
        </p:nvCxnSpPr>
        <p:spPr>
          <a:xfrm>
            <a:off x="7463675" y="2048550"/>
            <a:ext cx="939000" cy="77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8" name="Shape 128"/>
          <p:cNvSpPr/>
          <p:nvPr/>
        </p:nvSpPr>
        <p:spPr>
          <a:xfrm>
            <a:off x="218700" y="2683300"/>
            <a:ext cx="4298100" cy="499800"/>
          </a:xfrm>
          <a:prstGeom prst="roundRect">
            <a:avLst>
              <a:gd fmla="val 4626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screenFrame-&gt;drawPixmap(pixmap,10,10,40,40)</a:t>
            </a:r>
          </a:p>
        </p:txBody>
      </p:sp>
      <p:cxnSp>
        <p:nvCxnSpPr>
          <p:cNvPr id="129" name="Shape 129"/>
          <p:cNvCxnSpPr>
            <a:stCxn id="128" idx="3"/>
          </p:cNvCxnSpPr>
          <p:nvPr/>
        </p:nvCxnSpPr>
        <p:spPr>
          <a:xfrm flipH="1" rot="10800000">
            <a:off x="4516800" y="2172700"/>
            <a:ext cx="466800" cy="7605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30" name="Shape 130"/>
          <p:cNvCxnSpPr>
            <a:stCxn id="114" idx="2"/>
          </p:cNvCxnSpPr>
          <p:nvPr/>
        </p:nvCxnSpPr>
        <p:spPr>
          <a:xfrm>
            <a:off x="5726587" y="2435949"/>
            <a:ext cx="1093500" cy="9945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31" name="Shape 131"/>
          <p:cNvSpPr/>
          <p:nvPr/>
        </p:nvSpPr>
        <p:spPr>
          <a:xfrm>
            <a:off x="6867250" y="3430450"/>
            <a:ext cx="259800" cy="1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32" name="Shape 132"/>
          <p:cNvCxnSpPr/>
          <p:nvPr/>
        </p:nvCxnSpPr>
        <p:spPr>
          <a:xfrm>
            <a:off x="6896841" y="3455282"/>
            <a:ext cx="204600" cy="14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Shape 137"/>
          <p:cNvPicPr preferRelativeResize="0"/>
          <p:nvPr/>
        </p:nvPicPr>
        <p:blipFill rotWithShape="1">
          <a:blip r:embed="rId3">
            <a:alphaModFix/>
          </a:blip>
          <a:srcRect b="0" l="17107" r="17694" t="0"/>
          <a:stretch/>
        </p:blipFill>
        <p:spPr>
          <a:xfrm>
            <a:off x="4903362" y="961850"/>
            <a:ext cx="1949475" cy="1775402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Shape 138"/>
          <p:cNvSpPr txBox="1"/>
          <p:nvPr>
            <p:ph type="title"/>
          </p:nvPr>
        </p:nvSpPr>
        <p:spPr>
          <a:xfrm>
            <a:off x="187675" y="4207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Hardware Rendering</a:t>
            </a:r>
          </a:p>
        </p:txBody>
      </p:sp>
      <p:sp>
        <p:nvSpPr>
          <p:cNvPr id="139" name="Shape 139"/>
          <p:cNvSpPr/>
          <p:nvPr/>
        </p:nvSpPr>
        <p:spPr>
          <a:xfrm>
            <a:off x="719550" y="1258225"/>
            <a:ext cx="2905500" cy="431100"/>
          </a:xfrm>
          <a:prstGeom prst="roundRect">
            <a:avLst>
              <a:gd fmla="val 4626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Request Pixel Buffer Creation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40x40 </a:t>
            </a:r>
          </a:p>
        </p:txBody>
      </p:sp>
      <p:cxnSp>
        <p:nvCxnSpPr>
          <p:cNvPr id="140" name="Shape 140"/>
          <p:cNvCxnSpPr>
            <a:stCxn id="139" idx="3"/>
          </p:cNvCxnSpPr>
          <p:nvPr/>
        </p:nvCxnSpPr>
        <p:spPr>
          <a:xfrm>
            <a:off x="3625050" y="1473775"/>
            <a:ext cx="1334700" cy="49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41" name="Shape 141"/>
          <p:cNvCxnSpPr>
            <a:stCxn id="137" idx="3"/>
            <a:endCxn id="142" idx="1"/>
          </p:cNvCxnSpPr>
          <p:nvPr/>
        </p:nvCxnSpPr>
        <p:spPr>
          <a:xfrm flipH="1" rot="10800000">
            <a:off x="6852838" y="1580451"/>
            <a:ext cx="380400" cy="269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42" name="Shape 142"/>
          <p:cNvSpPr/>
          <p:nvPr/>
        </p:nvSpPr>
        <p:spPr>
          <a:xfrm>
            <a:off x="7233350" y="1081412"/>
            <a:ext cx="1192800" cy="99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 txBox="1"/>
          <p:nvPr/>
        </p:nvSpPr>
        <p:spPr>
          <a:xfrm>
            <a:off x="7658575" y="2038062"/>
            <a:ext cx="437100" cy="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40</a:t>
            </a:r>
          </a:p>
        </p:txBody>
      </p:sp>
      <p:sp>
        <p:nvSpPr>
          <p:cNvPr id="144" name="Shape 144"/>
          <p:cNvSpPr txBox="1"/>
          <p:nvPr/>
        </p:nvSpPr>
        <p:spPr>
          <a:xfrm>
            <a:off x="8478275" y="1488862"/>
            <a:ext cx="437100" cy="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40</a:t>
            </a:r>
          </a:p>
        </p:txBody>
      </p:sp>
      <p:sp>
        <p:nvSpPr>
          <p:cNvPr id="145" name="Shape 145"/>
          <p:cNvSpPr/>
          <p:nvPr/>
        </p:nvSpPr>
        <p:spPr>
          <a:xfrm>
            <a:off x="422750" y="2538700"/>
            <a:ext cx="4020900" cy="376800"/>
          </a:xfrm>
          <a:prstGeom prst="roundRect">
            <a:avLst>
              <a:gd fmla="val 4626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frameBuffer-&gt;drawVector(10,10,lineVector)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7849" y="3629925"/>
            <a:ext cx="1895625" cy="1513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Shape 147"/>
          <p:cNvCxnSpPr>
            <a:stCxn id="145" idx="3"/>
          </p:cNvCxnSpPr>
          <p:nvPr/>
        </p:nvCxnSpPr>
        <p:spPr>
          <a:xfrm flipH="1" rot="10800000">
            <a:off x="4443650" y="2361700"/>
            <a:ext cx="457200" cy="365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48" name="Shape 148"/>
          <p:cNvCxnSpPr/>
          <p:nvPr/>
        </p:nvCxnSpPr>
        <p:spPr>
          <a:xfrm>
            <a:off x="6849525" y="2243425"/>
            <a:ext cx="383700" cy="271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49" name="Shape 149"/>
          <p:cNvSpPr/>
          <p:nvPr/>
        </p:nvSpPr>
        <p:spPr>
          <a:xfrm>
            <a:off x="7233350" y="2482537"/>
            <a:ext cx="1192800" cy="99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50" name="Shape 150"/>
          <p:cNvCxnSpPr/>
          <p:nvPr/>
        </p:nvCxnSpPr>
        <p:spPr>
          <a:xfrm>
            <a:off x="7369200" y="2613587"/>
            <a:ext cx="939000" cy="77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1" name="Shape 151"/>
          <p:cNvCxnSpPr>
            <a:stCxn id="152" idx="3"/>
            <a:endCxn id="137" idx="1"/>
          </p:cNvCxnSpPr>
          <p:nvPr/>
        </p:nvCxnSpPr>
        <p:spPr>
          <a:xfrm flipH="1" rot="10800000">
            <a:off x="4085825" y="1849650"/>
            <a:ext cx="817500" cy="2508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3" name="Shape 153"/>
          <p:cNvCxnSpPr/>
          <p:nvPr/>
        </p:nvCxnSpPr>
        <p:spPr>
          <a:xfrm>
            <a:off x="6377100" y="2709950"/>
            <a:ext cx="407400" cy="10170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54" name="Shape 154"/>
          <p:cNvSpPr/>
          <p:nvPr/>
        </p:nvSpPr>
        <p:spPr>
          <a:xfrm>
            <a:off x="6831800" y="3726750"/>
            <a:ext cx="259800" cy="1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55" name="Shape 155"/>
          <p:cNvCxnSpPr/>
          <p:nvPr/>
        </p:nvCxnSpPr>
        <p:spPr>
          <a:xfrm>
            <a:off x="6861391" y="3751582"/>
            <a:ext cx="204600" cy="14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6" name="Shape 156"/>
          <p:cNvSpPr/>
          <p:nvPr/>
        </p:nvSpPr>
        <p:spPr>
          <a:xfrm>
            <a:off x="588775" y="744200"/>
            <a:ext cx="3296400" cy="435300"/>
          </a:xfrm>
          <a:prstGeom prst="roundRect">
            <a:avLst>
              <a:gd fmla="val 4626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Request Opengl Context</a:t>
            </a:r>
          </a:p>
        </p:txBody>
      </p:sp>
      <p:sp>
        <p:nvSpPr>
          <p:cNvPr id="152" name="Shape 152"/>
          <p:cNvSpPr/>
          <p:nvPr/>
        </p:nvSpPr>
        <p:spPr>
          <a:xfrm>
            <a:off x="511325" y="1850550"/>
            <a:ext cx="3574500" cy="499800"/>
          </a:xfrm>
          <a:prstGeom prst="roundRect">
            <a:avLst>
              <a:gd fmla="val 4626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Create vector describing line</a:t>
            </a:r>
            <a:br>
              <a:rPr lang="en">
                <a:solidFill>
                  <a:srgbClr val="FFFFFF"/>
                </a:solidFill>
              </a:rPr>
            </a:br>
            <a:r>
              <a:rPr b="1" lang="en">
                <a:solidFill>
                  <a:srgbClr val="FFFFFF"/>
                </a:solidFill>
              </a:rPr>
              <a:t>lineVector</a:t>
            </a:r>
            <a:r>
              <a:rPr lang="en">
                <a:solidFill>
                  <a:srgbClr val="FFFFFF"/>
                </a:solidFill>
              </a:rPr>
              <a:t>[10,10,30,30]</a:t>
            </a:r>
          </a:p>
        </p:txBody>
      </p:sp>
      <p:sp>
        <p:nvSpPr>
          <p:cNvPr id="157" name="Shape 157"/>
          <p:cNvSpPr/>
          <p:nvPr/>
        </p:nvSpPr>
        <p:spPr>
          <a:xfrm>
            <a:off x="422750" y="3103850"/>
            <a:ext cx="4020900" cy="376800"/>
          </a:xfrm>
          <a:prstGeom prst="roundRect">
            <a:avLst>
              <a:gd fmla="val 4626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frameBuffer-&gt;swapBuffer()</a:t>
            </a:r>
          </a:p>
        </p:txBody>
      </p:sp>
      <p:cxnSp>
        <p:nvCxnSpPr>
          <p:cNvPr id="158" name="Shape 158"/>
          <p:cNvCxnSpPr>
            <a:stCxn id="157" idx="3"/>
          </p:cNvCxnSpPr>
          <p:nvPr/>
        </p:nvCxnSpPr>
        <p:spPr>
          <a:xfrm flipH="1" rot="10800000">
            <a:off x="4443650" y="2733650"/>
            <a:ext cx="1006200" cy="5586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159" name="Shape 1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68375" y="42075"/>
            <a:ext cx="817500" cy="817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Shape 160"/>
          <p:cNvCxnSpPr>
            <a:stCxn id="156" idx="3"/>
          </p:cNvCxnSpPr>
          <p:nvPr/>
        </p:nvCxnSpPr>
        <p:spPr>
          <a:xfrm>
            <a:off x="3885175" y="961850"/>
            <a:ext cx="1015500" cy="106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1" name="Shape 161"/>
          <p:cNvCxnSpPr/>
          <p:nvPr/>
        </p:nvCxnSpPr>
        <p:spPr>
          <a:xfrm flipH="1" rot="10800000">
            <a:off x="6636950" y="507200"/>
            <a:ext cx="980400" cy="47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162" name="Shape 162"/>
          <p:cNvPicPr preferRelativeResize="0"/>
          <p:nvPr/>
        </p:nvPicPr>
        <p:blipFill rotWithShape="1">
          <a:blip r:embed="rId6">
            <a:alphaModFix/>
          </a:blip>
          <a:srcRect b="25694" l="0" r="0" t="0"/>
          <a:stretch/>
        </p:blipFill>
        <p:spPr>
          <a:xfrm rot="3137163">
            <a:off x="5895310" y="1353487"/>
            <a:ext cx="919525" cy="24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265875" y="48500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Takeaway</a:t>
            </a:r>
          </a:p>
        </p:txBody>
      </p:sp>
      <p:sp>
        <p:nvSpPr>
          <p:cNvPr id="168" name="Shape 168"/>
          <p:cNvSpPr/>
          <p:nvPr/>
        </p:nvSpPr>
        <p:spPr>
          <a:xfrm>
            <a:off x="2148975" y="702150"/>
            <a:ext cx="4092300" cy="295200"/>
          </a:xfrm>
          <a:prstGeom prst="roundRect">
            <a:avLst>
              <a:gd fmla="val 27998" name="adj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Pros and Cons to both</a:t>
            </a:r>
          </a:p>
        </p:txBody>
      </p:sp>
      <p:sp>
        <p:nvSpPr>
          <p:cNvPr id="169" name="Shape 169"/>
          <p:cNvSpPr/>
          <p:nvPr/>
        </p:nvSpPr>
        <p:spPr>
          <a:xfrm>
            <a:off x="2148975" y="1167600"/>
            <a:ext cx="4092300" cy="295200"/>
          </a:xfrm>
          <a:prstGeom prst="roundRect">
            <a:avLst>
              <a:gd fmla="val 27998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Hardware Rendering is not always available</a:t>
            </a:r>
          </a:p>
        </p:txBody>
      </p:sp>
      <p:sp>
        <p:nvSpPr>
          <p:cNvPr id="170" name="Shape 170"/>
          <p:cNvSpPr/>
          <p:nvPr/>
        </p:nvSpPr>
        <p:spPr>
          <a:xfrm>
            <a:off x="2148975" y="1662500"/>
            <a:ext cx="4092300" cy="295200"/>
          </a:xfrm>
          <a:prstGeom prst="roundRect">
            <a:avLst>
              <a:gd fmla="val 27998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Software Rendering is slow</a:t>
            </a:r>
          </a:p>
        </p:txBody>
      </p:sp>
      <p:sp>
        <p:nvSpPr>
          <p:cNvPr id="171" name="Shape 171"/>
          <p:cNvSpPr/>
          <p:nvPr/>
        </p:nvSpPr>
        <p:spPr>
          <a:xfrm>
            <a:off x="2190325" y="3157625"/>
            <a:ext cx="4092300" cy="295200"/>
          </a:xfrm>
          <a:prstGeom prst="roundRect">
            <a:avLst>
              <a:gd fmla="val 27998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More setup for HW Rendering</a:t>
            </a:r>
          </a:p>
        </p:txBody>
      </p:sp>
      <p:sp>
        <p:nvSpPr>
          <p:cNvPr id="172" name="Shape 172"/>
          <p:cNvSpPr/>
          <p:nvPr/>
        </p:nvSpPr>
        <p:spPr>
          <a:xfrm>
            <a:off x="2019025" y="3637800"/>
            <a:ext cx="4434900" cy="295200"/>
          </a:xfrm>
          <a:prstGeom prst="roundRect">
            <a:avLst>
              <a:gd fmla="val 27998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Without threading SW rendering almost doesn’t work</a:t>
            </a:r>
          </a:p>
        </p:txBody>
      </p:sp>
      <p:sp>
        <p:nvSpPr>
          <p:cNvPr id="173" name="Shape 173"/>
          <p:cNvSpPr/>
          <p:nvPr/>
        </p:nvSpPr>
        <p:spPr>
          <a:xfrm>
            <a:off x="1797625" y="4070750"/>
            <a:ext cx="4877700" cy="295200"/>
          </a:xfrm>
          <a:prstGeom prst="roundRect">
            <a:avLst>
              <a:gd fmla="val 27998" name="adj"/>
            </a:avLst>
          </a:prstGeom>
          <a:solidFill>
            <a:srgbClr val="783F04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There is more than one type of memory (CPU &amp; GPU)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223125" y="40367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3 Basic Elements Needed to Draw an Image</a:t>
            </a:r>
          </a:p>
        </p:txBody>
      </p:sp>
      <p:sp>
        <p:nvSpPr>
          <p:cNvPr id="179" name="Shape 179"/>
          <p:cNvSpPr/>
          <p:nvPr/>
        </p:nvSpPr>
        <p:spPr>
          <a:xfrm>
            <a:off x="1328125" y="2337925"/>
            <a:ext cx="1269600" cy="113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DataSet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(Bitmap)</a:t>
            </a:r>
          </a:p>
        </p:txBody>
      </p:sp>
      <p:sp>
        <p:nvSpPr>
          <p:cNvPr id="180" name="Shape 180"/>
          <p:cNvSpPr/>
          <p:nvPr/>
        </p:nvSpPr>
        <p:spPr>
          <a:xfrm>
            <a:off x="4711800" y="2931350"/>
            <a:ext cx="2858100" cy="18189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Hardware Abstraction Layer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(HAL)</a:t>
            </a:r>
          </a:p>
        </p:txBody>
      </p:sp>
      <p:sp>
        <p:nvSpPr>
          <p:cNvPr id="181" name="Shape 181"/>
          <p:cNvSpPr/>
          <p:nvPr/>
        </p:nvSpPr>
        <p:spPr>
          <a:xfrm>
            <a:off x="4593725" y="1694250"/>
            <a:ext cx="1718400" cy="14940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Renderer</a:t>
            </a:r>
          </a:p>
        </p:txBody>
      </p:sp>
      <p:cxnSp>
        <p:nvCxnSpPr>
          <p:cNvPr id="182" name="Shape 182"/>
          <p:cNvCxnSpPr>
            <a:stCxn id="179" idx="3"/>
            <a:endCxn id="181" idx="1"/>
          </p:cNvCxnSpPr>
          <p:nvPr/>
        </p:nvCxnSpPr>
        <p:spPr>
          <a:xfrm flipH="1" rot="10800000">
            <a:off x="2597725" y="2441275"/>
            <a:ext cx="1995900" cy="46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202950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a bitmap?</a:t>
            </a:r>
          </a:p>
        </p:txBody>
      </p:sp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 b="7062" l="16938" r="23502" t="19370"/>
          <a:stretch/>
        </p:blipFill>
        <p:spPr>
          <a:xfrm>
            <a:off x="561950" y="1665612"/>
            <a:ext cx="3035324" cy="3030124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Shape 189"/>
          <p:cNvSpPr/>
          <p:nvPr/>
        </p:nvSpPr>
        <p:spPr>
          <a:xfrm>
            <a:off x="1087525" y="1171562"/>
            <a:ext cx="1806900" cy="464400"/>
          </a:xfrm>
          <a:prstGeom prst="rect">
            <a:avLst/>
          </a:prstGeom>
          <a:solidFill>
            <a:srgbClr val="274E1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Bitmap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3459900" y="1066275"/>
            <a:ext cx="50136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 collection of bits (now more commonly bytes) representing an image. The data is </a:t>
            </a:r>
            <a:r>
              <a:rPr b="1" lang="en"/>
              <a:t>formatted</a:t>
            </a:r>
            <a:r>
              <a:rPr lang="en"/>
              <a:t> (optimized) for the display.</a:t>
            </a:r>
          </a:p>
        </p:txBody>
      </p:sp>
      <p:sp>
        <p:nvSpPr>
          <p:cNvPr id="191" name="Shape 191"/>
          <p:cNvSpPr txBox="1"/>
          <p:nvPr/>
        </p:nvSpPr>
        <p:spPr>
          <a:xfrm>
            <a:off x="2984100" y="4662500"/>
            <a:ext cx="61599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NOTE -</a:t>
            </a:r>
            <a:r>
              <a:rPr lang="en"/>
              <a:t> </a:t>
            </a:r>
            <a:r>
              <a:rPr lang="en" sz="1200"/>
              <a:t>Bitmap is a </a:t>
            </a:r>
            <a:r>
              <a:rPr b="1" lang="en" sz="1200"/>
              <a:t>general term</a:t>
            </a:r>
            <a:r>
              <a:rPr lang="en" sz="1200"/>
              <a:t> and also a </a:t>
            </a:r>
            <a:r>
              <a:rPr b="1" lang="en" sz="1200"/>
              <a:t>file format</a:t>
            </a:r>
            <a:r>
              <a:rPr lang="en" sz="1200"/>
              <a:t>, they are not the same.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